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51D0148-B72B-438C-A5A0-39A15E486124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23908" name="Rectangle 7"/>
          <p:cNvSpPr txBox="1">
            <a:spLocks noGrp="1" noChangeArrowheads="1"/>
          </p:cNvSpPr>
          <p:nvPr/>
        </p:nvSpPr>
        <p:spPr bwMode="auto">
          <a:xfrm>
            <a:off x="3885313" y="8845391"/>
            <a:ext cx="2971121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381FFD-99A7-4F45-8750-BD70D908346C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39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6913"/>
            <a:ext cx="4656138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91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59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en-US" dirty="0"/>
          </a:p>
        </p:txBody>
      </p:sp>
      <p:sp>
        <p:nvSpPr>
          <p:cNvPr id="18534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534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037725-6A3B-4698-B045-603F0C0E7866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981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D7ECA5-DE95-4679-A31B-7BEBB35A3B84}" type="slidenum">
              <a:rPr lang="en-US" altLang="en-US" sz="1400"/>
              <a:pPr>
                <a:spcBef>
                  <a:spcPct val="0"/>
                </a:spcBef>
              </a:pPr>
              <a:t>11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6526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No extra standard deduction for disabled on Federal return (only blind)</a:t>
            </a:r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12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3982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6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9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Both taxpayer &amp; spouse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1 full-time college student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7761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 Anyone who is receiving</a:t>
            </a:r>
            <a:r>
              <a:rPr lang="en-US" baseline="0" dirty="0"/>
              <a:t> SS disability (therefore recorded as disabled) by SS is by default considered disabled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34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82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50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6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9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Both taxpayer &amp; spouse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4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1 full-time college student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41039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 Can claim extra exemption for blind or disabled on NJ 1040 Line 8 (but only 1 extra if both blind and disabled)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Federal claims 7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Also gets extra standard deduction for</a:t>
            </a:r>
            <a:r>
              <a:rPr lang="en-US" altLang="en-US" baseline="0" dirty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NJ claims 10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Taxpayer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5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1 full-time college students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225005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957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57B826-6C95-4757-ABB2-866D16F1CF63}" type="slidenum">
              <a:rPr lang="en-US" altLang="en-US" sz="1400"/>
              <a:pPr>
                <a:spcBef>
                  <a:spcPct val="0"/>
                </a:spcBef>
              </a:pPr>
              <a:t>19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49422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547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12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A4AA5C-4558-46D9-A261-DA99D8B31FF6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162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00ADB1-A484-45B0-AF8D-C35FDF3BFEC8}" type="slidenum">
              <a:rPr lang="en-US" altLang="en-US" sz="1400"/>
              <a:pPr>
                <a:spcBef>
                  <a:spcPct val="0"/>
                </a:spcBef>
              </a:pPr>
              <a:t>20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51996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Since minor can be claimed on parents’ Federal return, cannot claim exemption for self on minor’s Federal return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1822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2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58AEE-59B6-4945-9BFD-A5ADAA972ABE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367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E9BF5-14C3-4786-A3C4-A0B370B3BCAC}" type="slidenum">
              <a:rPr lang="en-US" altLang="en-US" sz="1400"/>
              <a:pPr>
                <a:spcBef>
                  <a:spcPct val="0"/>
                </a:spcBef>
              </a:pPr>
              <a:t>21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5933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Minor can still claim exemption for self on minor’s NJ return, even if parents claimed him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TaxSlayer does this automatically if you check</a:t>
            </a:r>
            <a:r>
              <a:rPr lang="en-US" altLang="en-US" baseline="0" dirty="0"/>
              <a:t> the box that says you can be claimed on someone else’s return</a:t>
            </a:r>
            <a:endParaRPr lang="en-US" altLang="en-US" dirty="0"/>
          </a:p>
        </p:txBody>
      </p:sp>
      <p:sp>
        <p:nvSpPr>
          <p:cNvPr id="1833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33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7CE4B-5CEC-4B80-A2D5-AA4C3B98EE0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5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06F19-7896-458C-9014-C1E9CA40DE42}" type="slidenum">
              <a:rPr lang="en-US" altLang="en-US" sz="1400"/>
              <a:pPr>
                <a:spcBef>
                  <a:spcPct val="0"/>
                </a:spcBef>
              </a:pPr>
              <a:t>22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5226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96E2C3-2489-45E0-B02F-A6B58EEA19A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792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19F267-A09E-4ABB-A9DA-A6F10484B6B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82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96E2C3-2489-45E0-B02F-A6B58EEA19A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792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19F267-A09E-4ABB-A9DA-A6F10484B6B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249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364D94-723B-4952-A246-32BECDAA6324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81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992977-A066-4677-8119-FA8F5D9831C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2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364D94-723B-4952-A246-32BECDAA6324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  <p:sp>
        <p:nvSpPr>
          <p:cNvPr id="181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992977-A066-4677-8119-FA8F5D9831C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302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TaxSlayer will populate “Deceased”  &amp; date of death on name line</a:t>
            </a:r>
            <a:r>
              <a:rPr lang="en-US" altLang="en-US" sz="1200" baseline="0" dirty="0">
                <a:cs typeface="Arial" panose="020B0604020202020204" pitchFamily="34" charset="0"/>
              </a:rPr>
              <a:t> of</a:t>
            </a:r>
            <a:r>
              <a:rPr lang="en-US" altLang="en-US" sz="1200" dirty="0">
                <a:cs typeface="Arial" panose="020B0604020202020204" pitchFamily="34" charset="0"/>
              </a:rPr>
              <a:t> printed 1040 page 1</a:t>
            </a:r>
          </a:p>
          <a:p>
            <a:pPr marL="273050" lvl="1">
              <a:buFontTx/>
              <a:buNone/>
            </a:pPr>
            <a:r>
              <a:rPr lang="en-US" altLang="en-US" sz="1200" dirty="0">
                <a:cs typeface="Arial" panose="020B0604020202020204" pitchFamily="34" charset="0"/>
              </a:rPr>
              <a:t> Will not appear on TaxSlayer 1040 screen 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77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2B0034-FA8D-42FC-990B-D62350ED9DEA}" type="datetime1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ea typeface="MS PGothic" pitchFamily="34" charset="-128"/>
            </a:endParaRPr>
          </a:p>
        </p:txBody>
      </p:sp>
      <p:sp>
        <p:nvSpPr>
          <p:cNvPr id="1873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1EF48A-FE9F-4A95-81D1-AA38BF4B33A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90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2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B90BA-8312-4A03-8BAC-A7209DBF5E61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95644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7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12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26921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12/09/2017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157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Personal Exemptions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– Chapter 3</a:t>
            </a:r>
          </a:p>
          <a:p>
            <a:r>
              <a:rPr lang="en-US" altLang="en-US" dirty="0"/>
              <a:t>Pub 4012 – Tab C</a:t>
            </a:r>
          </a:p>
          <a:p>
            <a:r>
              <a:rPr lang="en-US" altLang="en-US" dirty="0"/>
              <a:t>(1040-lines 6a &amp; 42)</a:t>
            </a:r>
          </a:p>
          <a:p>
            <a:r>
              <a:rPr lang="en-US" altLang="en-US" dirty="0"/>
              <a:t>NJ 1040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587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Considered Blind for </a:t>
            </a:r>
            <a:r>
              <a:rPr lang="en-US" dirty="0">
                <a:solidFill>
                  <a:srgbClr val="FF0000"/>
                </a:solidFill>
              </a:rPr>
              <a:t>Federal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State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For Federal and State tax purposes a person is considered Blind if on the last day of the year they are totally blind or</a:t>
            </a:r>
          </a:p>
          <a:p>
            <a:r>
              <a:rPr lang="en-US" dirty="0"/>
              <a:t> A taxpayer who is not totally blind must have a certified statement from an eye doctor (ophthalmologist or optometrist) that:</a:t>
            </a:r>
          </a:p>
          <a:p>
            <a:pPr lvl="1"/>
            <a:r>
              <a:rPr lang="en-US" dirty="0"/>
              <a:t> The taxpayer cannot see better than 20/200 in the better eye with glasses or contact lenses, or</a:t>
            </a:r>
          </a:p>
          <a:p>
            <a:pPr lvl="1"/>
            <a:r>
              <a:rPr lang="en-US" dirty="0"/>
              <a:t> The field of vision is not more than 20 degrees</a:t>
            </a:r>
          </a:p>
          <a:p>
            <a:r>
              <a:rPr lang="en-US" dirty="0"/>
              <a:t> Additional standard deduction allowed on Federal 1040 for blind</a:t>
            </a:r>
          </a:p>
          <a:p>
            <a:r>
              <a:rPr lang="en-US" dirty="0"/>
              <a:t> Additional exemption allowed on NJ 1040 for blind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819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Identification of Blind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Basic Information section \ Personal Information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599" y="1600200"/>
            <a:ext cx="7633855" cy="4724400"/>
          </a:xfrm>
          <a:prstGeom prst="rect">
            <a:avLst/>
          </a:prstGeom>
        </p:spPr>
      </p:pic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401781" y="5937663"/>
            <a:ext cx="3218213" cy="4631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344434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620981"/>
            <a:ext cx="7903339" cy="4350327"/>
          </a:xfrm>
          <a:prstGeom prst="rect">
            <a:avLst/>
          </a:prstGeom>
        </p:spPr>
      </p:pic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Standard Deduction for Blind Only, Not Disabled  – Federal 1040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4835236" y="3551712"/>
            <a:ext cx="775855" cy="158832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54400" y="2075542"/>
            <a:ext cx="5134739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only grants extra standard deduction</a:t>
            </a:r>
          </a:p>
          <a:p>
            <a:r>
              <a:rPr lang="en-US" b="1" dirty="0"/>
              <a:t>for blind, not disabled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209309" y="2743200"/>
            <a:ext cx="698005" cy="80851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498018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9597" y="1643270"/>
            <a:ext cx="7805289" cy="4428917"/>
          </a:xfrm>
          <a:prstGeom prst="rect">
            <a:avLst/>
          </a:prstGeom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Exemption for Blind – NJ 1040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483430" y="3814817"/>
            <a:ext cx="3250870" cy="3286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49597" y="4757531"/>
            <a:ext cx="2159864" cy="3286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15412" y="2979072"/>
            <a:ext cx="54809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exemption for blind OR disabled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5855906" y="3348404"/>
            <a:ext cx="14807" cy="4664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144486" y="3722131"/>
            <a:ext cx="1236023" cy="1035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9024279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Considered Disabled for </a:t>
            </a:r>
            <a:r>
              <a:rPr lang="en-US" dirty="0">
                <a:solidFill>
                  <a:srgbClr val="FF0000"/>
                </a:solidFill>
              </a:rPr>
              <a:t>Federal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Federal tax purposes a person is considered  disabled if at any time during the tax year he/she:</a:t>
            </a:r>
          </a:p>
          <a:p>
            <a:r>
              <a:rPr lang="en-US" dirty="0"/>
              <a:t> Could not engage in substantial gainful activity for pay or profit due to a physical or mental condition  </a:t>
            </a:r>
            <a:r>
              <a:rPr lang="en-US" b="1" dirty="0"/>
              <a:t>AND</a:t>
            </a:r>
            <a:endParaRPr lang="en-US" b="1" u="sng" dirty="0"/>
          </a:p>
          <a:p>
            <a:r>
              <a:rPr lang="en-US" dirty="0"/>
              <a:t> A doctor has determined that this condition has lasted or can be expected to last continuously for at least a year or can be expected to lead to death</a:t>
            </a:r>
          </a:p>
          <a:p>
            <a:pPr lvl="1"/>
            <a:r>
              <a:rPr lang="en-US" dirty="0"/>
              <a:t> Additional standard deduction allowed on Federal 1040 for blind only (not other disabilities)  </a:t>
            </a:r>
          </a:p>
          <a:p>
            <a:pPr lvl="1"/>
            <a:r>
              <a:rPr lang="en-US" dirty="0"/>
              <a:t> Disabled persons may be eligible for other Federal tax benefits like credits (covered in later modules)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175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Considered Disabled for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NJ</a:t>
            </a:r>
            <a:r>
              <a:rPr lang="en-US" dirty="0"/>
              <a:t> Tax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For NJ tax purposes:  a person is considered disabled if  on the last day of the tax year he/she:</a:t>
            </a:r>
          </a:p>
          <a:p>
            <a:r>
              <a:rPr lang="en-US" sz="3000" dirty="0"/>
              <a:t> Could not engage in substantial  gainful activity for pay or profit  due to physical or mental impairment, including blindness</a:t>
            </a:r>
          </a:p>
          <a:p>
            <a:r>
              <a:rPr lang="en-US" sz="3000" dirty="0"/>
              <a:t> Reporting:  Must enclose a copy of the doctor’s certificate or other medical records with NJ tax  return the first time the exemption is claimed</a:t>
            </a:r>
          </a:p>
          <a:p>
            <a:pPr lvl="1">
              <a:buNone/>
            </a:pPr>
            <a:endParaRPr lang="en-US" sz="20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43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Who is Considered Disabled for  NJ Tax Purposes?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3999"/>
            <a:ext cx="8077200" cy="2980795"/>
          </a:xfrm>
        </p:spPr>
        <p:txBody>
          <a:bodyPr>
            <a:noAutofit/>
          </a:bodyPr>
          <a:lstStyle/>
          <a:p>
            <a:pPr lvl="1"/>
            <a:r>
              <a:rPr lang="en-US" sz="2000" dirty="0"/>
              <a:t> </a:t>
            </a:r>
            <a:r>
              <a:rPr lang="en-US" sz="2200" dirty="0"/>
              <a:t>Additional exemption allowed on NJ 1040 for blind </a:t>
            </a:r>
            <a:r>
              <a:rPr lang="en-US" sz="2200" b="1" u="sng" dirty="0"/>
              <a:t>or</a:t>
            </a:r>
            <a:r>
              <a:rPr lang="en-US" sz="2200" dirty="0"/>
              <a:t> disabled </a:t>
            </a:r>
          </a:p>
          <a:p>
            <a:pPr lvl="1"/>
            <a:r>
              <a:rPr lang="en-US" sz="2200" dirty="0"/>
              <a:t> Only one additional exemption allowed if both blind </a:t>
            </a:r>
            <a:r>
              <a:rPr lang="en-US" sz="2200" b="1" u="sng" dirty="0"/>
              <a:t>and</a:t>
            </a:r>
            <a:r>
              <a:rPr lang="en-US" sz="2200" b="1" dirty="0"/>
              <a:t> </a:t>
            </a:r>
            <a:r>
              <a:rPr lang="en-US" sz="2200" dirty="0"/>
              <a:t>disabled</a:t>
            </a:r>
          </a:p>
          <a:p>
            <a:pPr lvl="1"/>
            <a:r>
              <a:rPr lang="en-US" sz="2200" dirty="0"/>
              <a:t> Disabled/Blind persons may be eligible for other NJ tax benefits like property tax relief programs (covered in later module)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Note disabled status in NJ Checklist Basic Information section for later entry in the TaxSlayer State section</a:t>
            </a:r>
            <a:endParaRPr lang="en-US" sz="24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712" y="4504795"/>
            <a:ext cx="6886575" cy="19145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306324" y="6126640"/>
            <a:ext cx="822388" cy="89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 descr="NJ (cont'd)" title="NJ (cont'd)">
            <a:extLst>
              <a:ext uri="{FF2B5EF4-FFF2-40B4-BE49-F238E27FC236}">
                <a16:creationId xmlns:a16="http://schemas.microsoft.com/office/drawing/2014/main" id="{236B9970-A504-44AF-9DB5-08B7FBA0E529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31035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9597" y="1643270"/>
            <a:ext cx="7805289" cy="4428917"/>
          </a:xfrm>
          <a:prstGeom prst="rect">
            <a:avLst/>
          </a:prstGeom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Exemption for Disabled – NJ 1040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483430" y="3814817"/>
            <a:ext cx="3250870" cy="3286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49597" y="4757531"/>
            <a:ext cx="2159864" cy="3286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15412" y="2979072"/>
            <a:ext cx="54809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exemption for blind OR disabled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5855906" y="3348404"/>
            <a:ext cx="14807" cy="4664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144486" y="3722131"/>
            <a:ext cx="1236023" cy="1035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551469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550214"/>
            <a:ext cx="7661564" cy="4333020"/>
          </a:xfrm>
          <a:prstGeom prst="rect">
            <a:avLst/>
          </a:prstGeom>
        </p:spPr>
      </p:pic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Extra Exemption for Disabled – NJ 1040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691737" y="4876800"/>
            <a:ext cx="3547754" cy="91044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489615" y="4373216"/>
            <a:ext cx="3250870" cy="28939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777240" y="5787242"/>
            <a:ext cx="6352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Only </a:t>
            </a:r>
            <a:r>
              <a:rPr lang="en-US" sz="2200" b="1" u="sng" dirty="0">
                <a:solidFill>
                  <a:srgbClr val="FF0000"/>
                </a:solidFill>
              </a:rPr>
              <a:t>1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extra exemption if both blind </a:t>
            </a:r>
            <a:r>
              <a:rPr lang="en-US" sz="2200" b="1" u="sng" dirty="0">
                <a:solidFill>
                  <a:srgbClr val="FF0000"/>
                </a:solidFill>
              </a:rPr>
              <a:t>and</a:t>
            </a:r>
            <a:r>
              <a:rPr lang="en-US" sz="2200" dirty="0">
                <a:solidFill>
                  <a:srgbClr val="FF0000"/>
                </a:solidFill>
              </a:rPr>
              <a:t> disabled</a:t>
            </a:r>
          </a:p>
          <a:p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718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Federal/State Differences:  Exemptions for Minors Who Can Be Claimed on Parent’s Return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589926"/>
          <a:ext cx="8015476" cy="386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61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482">
                <a:tc>
                  <a:txBody>
                    <a:bodyPr/>
                    <a:lstStyle/>
                    <a:p>
                      <a:r>
                        <a:rPr lang="en-US" sz="2300" dirty="0"/>
                        <a:t>Minor/</a:t>
                      </a:r>
                    </a:p>
                    <a:p>
                      <a:r>
                        <a:rPr lang="en-US" sz="2300" dirty="0"/>
                        <a:t>Can be claimed on parents’ return (even if not claimed)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rgbClr val="FF0000"/>
                          </a:solidFill>
                        </a:rPr>
                        <a:t>Minor </a:t>
                      </a:r>
                      <a:r>
                        <a:rPr lang="en-US" sz="2300" b="1" u="sng" dirty="0">
                          <a:solidFill>
                            <a:srgbClr val="FF0000"/>
                          </a:solidFill>
                        </a:rPr>
                        <a:t>cannot </a:t>
                      </a:r>
                      <a:r>
                        <a:rPr lang="en-US" sz="2300" dirty="0">
                          <a:solidFill>
                            <a:srgbClr val="FF0000"/>
                          </a:solidFill>
                        </a:rPr>
                        <a:t>claim personal exemption for self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rgbClr val="0070C0"/>
                          </a:solidFill>
                        </a:rPr>
                        <a:t>Minor </a:t>
                      </a:r>
                      <a:r>
                        <a:rPr lang="en-US" sz="2300" b="1" u="sng" dirty="0">
                          <a:solidFill>
                            <a:srgbClr val="0070C0"/>
                          </a:solidFill>
                        </a:rPr>
                        <a:t>can </a:t>
                      </a:r>
                      <a:r>
                        <a:rPr lang="en-US" sz="2300" dirty="0">
                          <a:solidFill>
                            <a:srgbClr val="0070C0"/>
                          </a:solidFill>
                        </a:rPr>
                        <a:t>claim personal exemption for self</a:t>
                      </a: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Click on Basic Information section \ Personal Information \ “Check h</a:t>
                      </a:r>
                      <a:r>
                        <a:rPr lang="en-US" sz="23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ere if the Taxpayer can be claimed as a dependent on someone else's return”</a:t>
                      </a:r>
                      <a:endParaRPr lang="en-US" sz="2300" dirty="0"/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6804" y="5535459"/>
            <a:ext cx="8807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Note:  An individual is not a qualifying child of a person if that person is not required to file a tax return and doesn’t file or files only to claim a refund of paid taxes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* NEW RULING IN 2017; CAN BE APPLIED TO ANY OPEN TAX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73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dirty="0"/>
              <a:t>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Defined:  Specific amount of money you are allowed to deduct from your taxable income, based on circumstances of your filing situation </a:t>
            </a:r>
          </a:p>
          <a:p>
            <a:r>
              <a:rPr lang="en-US" dirty="0"/>
              <a:t> Two types of Exemptions:</a:t>
            </a:r>
          </a:p>
          <a:p>
            <a:pPr lvl="1"/>
            <a:r>
              <a:rPr lang="en-US" dirty="0"/>
              <a:t> Personal Exemption</a:t>
            </a:r>
          </a:p>
          <a:p>
            <a:pPr lvl="1"/>
            <a:r>
              <a:rPr lang="en-US" dirty="0"/>
              <a:t> Dependent Exemption (to be covered in later section)</a:t>
            </a:r>
          </a:p>
          <a:p>
            <a:pPr marL="274320" indent="-274320"/>
            <a:r>
              <a:rPr lang="en-US" dirty="0"/>
              <a:t> Enter all exemption-related data in TaxSlayer Basic Information section  </a:t>
            </a:r>
          </a:p>
          <a:p>
            <a:pPr marL="971550" lvl="1" indent="-514350"/>
            <a:r>
              <a:rPr lang="en-US" dirty="0"/>
              <a:t>Data is carried to Federal 1040 Page 1 and NJ 1040 Page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5039"/>
            <a:ext cx="612648" cy="163373"/>
          </a:xfrm>
          <a:prstGeom prst="rect">
            <a:avLst/>
          </a:prstGeom>
        </p:spPr>
      </p:pic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87898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7315200" y="3048000"/>
            <a:ext cx="541338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1059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TS - Minor Claimed on Parent’s Return </a:t>
            </a:r>
            <a:br>
              <a:rPr lang="en-US" altLang="en-US" sz="3000" dirty="0"/>
            </a:br>
            <a:r>
              <a:rPr lang="en-US" altLang="en-US" sz="2400" dirty="0">
                <a:solidFill>
                  <a:srgbClr val="0070C0"/>
                </a:solidFill>
              </a:rPr>
              <a:t>Basic section \ Personal Information (on Minor’s Return)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7859" y="1671831"/>
            <a:ext cx="7768281" cy="4581138"/>
          </a:xfrm>
          <a:prstGeom prst="rect">
            <a:avLst/>
          </a:prstGeom>
        </p:spPr>
      </p:pic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57200" y="4584357"/>
            <a:ext cx="7809470" cy="200179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7427003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43" y="1567544"/>
            <a:ext cx="7885215" cy="444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Minor Claimed on Parent’s Return – Minor’s Federal 1040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1816925" y="4421579"/>
            <a:ext cx="1118280" cy="36417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12646" name="Oval 5"/>
          <p:cNvSpPr>
            <a:spLocks noChangeArrowheads="1"/>
          </p:cNvSpPr>
          <p:nvPr/>
        </p:nvSpPr>
        <p:spPr bwMode="auto">
          <a:xfrm>
            <a:off x="7980218" y="5596247"/>
            <a:ext cx="665018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12647" name="TextBox 6"/>
          <p:cNvSpPr txBox="1">
            <a:spLocks noChangeArrowheads="1"/>
          </p:cNvSpPr>
          <p:nvPr/>
        </p:nvSpPr>
        <p:spPr bwMode="auto">
          <a:xfrm>
            <a:off x="3368634" y="3552702"/>
            <a:ext cx="3352800" cy="923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Can’t take exemption for self since minor was claimed on parents’ Federal return</a:t>
            </a:r>
          </a:p>
        </p:txBody>
      </p:sp>
      <p:cxnSp>
        <p:nvCxnSpPr>
          <p:cNvPr id="10" name="Straight Arrow Connector 9"/>
          <p:cNvCxnSpPr>
            <a:stCxn id="112647" idx="1"/>
          </p:cNvCxnSpPr>
          <p:nvPr/>
        </p:nvCxnSpPr>
        <p:spPr bwMode="auto">
          <a:xfrm flipH="1">
            <a:off x="2731325" y="4014665"/>
            <a:ext cx="637309" cy="4029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62000"/>
            <a:ext cx="612648" cy="163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183" y="1552451"/>
            <a:ext cx="8019053" cy="4924425"/>
          </a:xfrm>
          <a:prstGeom prst="rect">
            <a:avLst/>
          </a:prstGeom>
        </p:spPr>
      </p:pic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1692876" y="4683211"/>
            <a:ext cx="3323967" cy="38306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8180173" y="6073694"/>
            <a:ext cx="465064" cy="38306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9664412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Minor Claimed on Parent’s Return – Minor’s NJ 1040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7116289" y="3867397"/>
            <a:ext cx="990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14694" name="Oval 5"/>
          <p:cNvSpPr>
            <a:spLocks noChangeArrowheads="1"/>
          </p:cNvSpPr>
          <p:nvPr/>
        </p:nvSpPr>
        <p:spPr bwMode="auto">
          <a:xfrm>
            <a:off x="7184571" y="5006439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091847" y="3657600"/>
            <a:ext cx="4537553" cy="9233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On NJ 1040, OK to take exemption for self even when  minor was claimed on parents’ Federal return</a:t>
            </a: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5552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stCxn id="9" idx="3"/>
          </p:cNvCxnSpPr>
          <p:nvPr/>
        </p:nvCxnSpPr>
        <p:spPr bwMode="auto">
          <a:xfrm>
            <a:off x="6629400" y="4119265"/>
            <a:ext cx="460332" cy="268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631091"/>
            <a:ext cx="7792995" cy="4226011"/>
          </a:xfrm>
          <a:prstGeom prst="rect">
            <a:avLst/>
          </a:prstGeom>
        </p:spPr>
      </p:pic>
      <p:pic>
        <p:nvPicPr>
          <p:cNvPr id="14" name="Picture 13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38662"/>
            <a:ext cx="612648" cy="163373"/>
          </a:xfrm>
          <a:prstGeom prst="rect">
            <a:avLst/>
          </a:prstGeom>
        </p:spPr>
      </p:pic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184571" y="4119265"/>
            <a:ext cx="550760" cy="34347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3952789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NJ Veteran Exemption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>
          <a:xfrm>
            <a:off x="609600" y="1537856"/>
            <a:ext cx="8077200" cy="4862944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 New exemption for military veterans     </a:t>
            </a:r>
            <a:r>
              <a:rPr lang="en-US" altLang="en-US" dirty="0">
                <a:solidFill>
                  <a:srgbClr val="FF0000"/>
                </a:solidFill>
              </a:rPr>
              <a:t>New for 2017</a:t>
            </a:r>
          </a:p>
          <a:p>
            <a:pPr lvl="1"/>
            <a:r>
              <a:rPr lang="en-US" altLang="en-US" dirty="0"/>
              <a:t> $3,000 per person (taxpayer and spouse can each claim if appropriate)</a:t>
            </a:r>
          </a:p>
          <a:p>
            <a:pPr lvl="1"/>
            <a:r>
              <a:rPr lang="en-US" altLang="en-US" sz="2300" dirty="0"/>
              <a:t> Must have been honorably discharged or released under honorable circumstances from active duty in the Armed Forces by last day of tax year</a:t>
            </a:r>
          </a:p>
          <a:p>
            <a:pPr lvl="1"/>
            <a:r>
              <a:rPr lang="en-US" altLang="en-US" sz="2300" dirty="0"/>
              <a:t> Cannot claim for domestic partner or dependents</a:t>
            </a:r>
          </a:p>
          <a:p>
            <a:pPr lvl="1"/>
            <a:r>
              <a:rPr lang="en-US" altLang="en-US" sz="2300" dirty="0"/>
              <a:t> Must provide a copy of DD-214 Certificate of Release or Discharge from Active Duty the first time you claim exemption</a:t>
            </a:r>
          </a:p>
          <a:p>
            <a:pPr lvl="1"/>
            <a:r>
              <a:rPr lang="en-US" altLang="en-US" sz="2300" dirty="0"/>
              <a:t> Can send in DD-214 prior to or with income tax return to certify eligibility</a:t>
            </a:r>
          </a:p>
          <a:p>
            <a:pPr lvl="2"/>
            <a:r>
              <a:rPr lang="en-US" altLang="en-US" sz="2000" dirty="0"/>
              <a:t>Info on requesting a copy of DD-214 can be obtained on www.archives.gov </a:t>
            </a:r>
          </a:p>
          <a:p>
            <a:pPr lvl="2"/>
            <a:endParaRPr lang="en-US" alt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8473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a Return for a Deceased Taxpayer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Deceased taxpayer will be identified as a checked box on Intake/Interview form Page 1, Part II - Widowed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Deceased Taxpayer’s return</a:t>
            </a:r>
          </a:p>
          <a:p>
            <a:pPr lvl="1"/>
            <a:r>
              <a:rPr lang="en-US" altLang="en-US" sz="2600" dirty="0"/>
              <a:t> </a:t>
            </a:r>
            <a:r>
              <a:rPr lang="en-US" altLang="en-US" sz="2500" dirty="0"/>
              <a:t>Final personal income tax return must be filed</a:t>
            </a:r>
          </a:p>
          <a:p>
            <a:pPr lvl="1"/>
            <a:r>
              <a:rPr lang="en-US" altLang="en-US" sz="2500" dirty="0"/>
              <a:t> Estate tax return (Form 1041) may need to be filed                                    </a:t>
            </a:r>
            <a:r>
              <a:rPr lang="en-US" altLang="en-US" sz="2500" dirty="0">
                <a:solidFill>
                  <a:srgbClr val="FF0000"/>
                </a:solidFill>
              </a:rPr>
              <a:t>Out of Scope      </a:t>
            </a:r>
          </a:p>
          <a:p>
            <a:r>
              <a:rPr lang="en-US" altLang="en-US" sz="2800" dirty="0"/>
              <a:t> </a:t>
            </a:r>
            <a:r>
              <a:rPr lang="en-US" altLang="en-US" sz="3000" dirty="0"/>
              <a:t>Personal tax return can be filed by:</a:t>
            </a:r>
          </a:p>
          <a:p>
            <a:pPr lvl="1"/>
            <a:r>
              <a:rPr lang="en-US" altLang="en-US" sz="2600" dirty="0"/>
              <a:t> Surviving spouse</a:t>
            </a:r>
          </a:p>
          <a:p>
            <a:pPr lvl="1"/>
            <a:r>
              <a:rPr lang="en-US" altLang="en-US" sz="2600" dirty="0"/>
              <a:t> Personal representative – Executor of estate or anyone who is in charge of decedent’s property</a:t>
            </a:r>
          </a:p>
          <a:p>
            <a:pPr lvl="1"/>
            <a:r>
              <a:rPr lang="en-US" altLang="en-US" sz="2600" dirty="0"/>
              <a:t> Court appointed representative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072066" y="58579"/>
            <a:ext cx="169706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pic>
        <p:nvPicPr>
          <p:cNvPr id="6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638549"/>
            <a:ext cx="392159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3623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a Return for a  Deceased Taxpayer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altLang="en-US" sz="4400" b="1" dirty="0"/>
              <a:t> </a:t>
            </a:r>
            <a:r>
              <a:rPr lang="en-US" altLang="en-US" sz="4800" dirty="0"/>
              <a:t>Return filed by surviving spouse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800" dirty="0"/>
              <a:t>Should include income earned by decedent up to date of death plus full-year income for surviving spouse</a:t>
            </a:r>
          </a:p>
          <a:p>
            <a:pPr lvl="1"/>
            <a:r>
              <a:rPr lang="en-US" altLang="en-US" sz="3800" dirty="0"/>
              <a:t> TaxSlayer will print “Filing as surviving spouse” as  deceased taxpayer signature on Form 8879</a:t>
            </a:r>
          </a:p>
          <a:p>
            <a:r>
              <a:rPr lang="en-US" altLang="en-US" sz="4400" b="1" dirty="0"/>
              <a:t> </a:t>
            </a:r>
            <a:r>
              <a:rPr lang="en-US" altLang="en-US" sz="4800" dirty="0"/>
              <a:t>Return filed by personal representative (</a:t>
            </a:r>
            <a:r>
              <a:rPr lang="en-US" sz="4800" dirty="0"/>
              <a:t>executor or administrator of the decedent’s estate, as appointed or certified by the court)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800" dirty="0"/>
              <a:t>Only include income &amp; deductions up to date of death</a:t>
            </a:r>
          </a:p>
          <a:p>
            <a:pPr lvl="1"/>
            <a:r>
              <a:rPr lang="en-US" altLang="en-US" sz="3800" dirty="0"/>
              <a:t> File Form 56 Notice Concerning Fiduciary Relationship to notify IRS of contact for correspondence</a:t>
            </a:r>
          </a:p>
          <a:p>
            <a:pPr lvl="1"/>
            <a:r>
              <a:rPr lang="en-US" altLang="en-US" sz="3800" dirty="0"/>
              <a:t> If filing a current year tax return and refund is due, attach copy of Court Appointment Certificate </a:t>
            </a:r>
          </a:p>
          <a:p>
            <a:pPr lvl="2"/>
            <a:r>
              <a:rPr lang="en-US" altLang="en-US" sz="2600" dirty="0"/>
              <a:t> </a:t>
            </a:r>
            <a:r>
              <a:rPr lang="en-US" altLang="en-US" sz="3600" dirty="0"/>
              <a:t>Sign return followed by “Personal Representative”</a:t>
            </a:r>
          </a:p>
          <a:p>
            <a:pPr lvl="1"/>
            <a:endParaRPr lang="en-US" altLang="en-US" sz="3800" dirty="0"/>
          </a:p>
          <a:p>
            <a:endParaRPr lang="en-US" altLang="en-US" sz="3700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821438" y="58579"/>
            <a:ext cx="94769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559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6997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a Return for a  Deceased Taxpayer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3400" dirty="0"/>
              <a:t> </a:t>
            </a:r>
            <a:r>
              <a:rPr lang="en-US" altLang="en-US" sz="3000" dirty="0"/>
              <a:t>Return filed by anyone else</a:t>
            </a:r>
          </a:p>
          <a:p>
            <a:pPr lvl="1"/>
            <a:r>
              <a:rPr lang="en-US" altLang="en-US" sz="3000" dirty="0"/>
              <a:t> </a:t>
            </a:r>
            <a:r>
              <a:rPr lang="en-US" altLang="en-US" sz="2600" dirty="0"/>
              <a:t>If refund is due, include Form 1310 Statement of Person Claiming Refund Due a Deceased Taxpayer</a:t>
            </a:r>
          </a:p>
          <a:p>
            <a:pPr lvl="2"/>
            <a:r>
              <a:rPr lang="en-US" altLang="en-US" sz="2600" dirty="0"/>
              <a:t> </a:t>
            </a:r>
            <a:r>
              <a:rPr lang="en-US" altLang="en-US" sz="2200" dirty="0"/>
              <a:t>Form 1310 can be found in Federal section \ Miscellaneous Forms</a:t>
            </a:r>
          </a:p>
          <a:p>
            <a:r>
              <a:rPr lang="en-US" altLang="en-US" sz="3000" dirty="0"/>
              <a:t> For NJ return, if refund is due and you want NJ Division of Taxation to issue check to surviving spouse or estate, paper file return and include death certificate </a:t>
            </a:r>
          </a:p>
          <a:p>
            <a:pPr lvl="1">
              <a:buNone/>
            </a:pPr>
            <a:r>
              <a:rPr lang="en-US" altLang="en-US" sz="3000" dirty="0"/>
              <a:t> </a:t>
            </a:r>
          </a:p>
          <a:p>
            <a:pPr lvl="1"/>
            <a:endParaRPr lang="en-US" altLang="en-US" sz="3000" dirty="0"/>
          </a:p>
          <a:p>
            <a:pPr lvl="1"/>
            <a:endParaRPr lang="en-US" altLang="en-US" sz="3000" dirty="0"/>
          </a:p>
          <a:p>
            <a:pPr lvl="1"/>
            <a:endParaRPr lang="en-US" altLang="en-US" sz="3000" dirty="0"/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821438" y="58579"/>
            <a:ext cx="94769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559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90171" y="5733143"/>
            <a:ext cx="62135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200" b="1" dirty="0">
                <a:solidFill>
                  <a:srgbClr val="FF0000"/>
                </a:solidFill>
              </a:rPr>
              <a:t>Refer to Pub 4012 Page K-12 for more detail</a:t>
            </a:r>
            <a:endParaRPr lang="en-US" sz="2200" b="1" dirty="0">
              <a:solidFill>
                <a:srgbClr val="FF0000"/>
              </a:solidFill>
            </a:endParaRP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83426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554480"/>
            <a:ext cx="7959633" cy="3971109"/>
          </a:xfrm>
          <a:prstGeom prst="rect">
            <a:avLst/>
          </a:prstGeom>
        </p:spPr>
      </p:pic>
      <p:sp>
        <p:nvSpPr>
          <p:cNvPr id="18637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Printed 1040 Return Of Deceased Taxpayer</a:t>
            </a:r>
            <a:endParaRPr lang="en-US" altLang="en-US" sz="3200" dirty="0"/>
          </a:p>
        </p:txBody>
      </p:sp>
      <p:sp>
        <p:nvSpPr>
          <p:cNvPr id="186370" name="Oval 5"/>
          <p:cNvSpPr>
            <a:spLocks noChangeArrowheads="1"/>
          </p:cNvSpPr>
          <p:nvPr/>
        </p:nvSpPr>
        <p:spPr bwMode="auto">
          <a:xfrm>
            <a:off x="5298621" y="2504618"/>
            <a:ext cx="1632857" cy="65314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9015" y="2073092"/>
            <a:ext cx="41814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populates on printed 1040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638800"/>
            <a:ext cx="8082776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rgbClr val="FF0000"/>
                </a:solidFill>
                <a:latin typeface="Arial" charset="0"/>
              </a:rPr>
              <a:t>Deceased notice will not appear on TaxSlayer 1040 screen under Summary/Print, only on printed return PDF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052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Personal Exemptions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758484"/>
              </p:ext>
            </p:extLst>
          </p:nvPr>
        </p:nvGraphicFramePr>
        <p:xfrm>
          <a:off x="609600" y="1492179"/>
          <a:ext cx="8153400" cy="452523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264">
                <a:tc>
                  <a:txBody>
                    <a:bodyPr/>
                    <a:lstStyle/>
                    <a:p>
                      <a:r>
                        <a:rPr lang="en-US" sz="2200" dirty="0"/>
                        <a:t>Exemption</a:t>
                      </a:r>
                      <a:r>
                        <a:rPr lang="en-US" sz="2200" baseline="0" dirty="0"/>
                        <a:t> Type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Federal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NJ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Personal exemption</a:t>
                      </a:r>
                      <a:r>
                        <a:rPr lang="en-US" sz="2000" baseline="0" dirty="0"/>
                        <a:t> for Taxpayer &amp; Spouse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/>
                        <a:t>Domestic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(only if partner doesn’t file own NJ1040)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/>
                        <a:t>Age over 65</a:t>
                      </a: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  <a:r>
                        <a:rPr lang="en-US" sz="2000" baseline="0" dirty="0"/>
                        <a:t> (extra added to standard deduction)</a:t>
                      </a:r>
                      <a:endParaRPr lang="en-US" sz="2000" dirty="0"/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/>
                        <a:t>Blind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  <a:r>
                        <a:rPr lang="en-US" sz="2000" baseline="0" dirty="0"/>
                        <a:t> (extra added to standard deduction)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333">
                <a:tc>
                  <a:txBody>
                    <a:bodyPr/>
                    <a:lstStyle/>
                    <a:p>
                      <a:r>
                        <a:rPr lang="en-US" sz="2000" dirty="0"/>
                        <a:t>Disabled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r>
                        <a:rPr lang="en-US" sz="2000" dirty="0"/>
                        <a:t>Minor can claim</a:t>
                      </a:r>
                      <a:r>
                        <a:rPr lang="en-US" sz="2000" baseline="0" dirty="0"/>
                        <a:t> self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r>
                        <a:rPr lang="en-US" sz="2000" dirty="0"/>
                        <a:t>Veteran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(New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 for 2017)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5056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8953" y="5951449"/>
            <a:ext cx="87511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Note:  An individual is not a qualifying child of a person if that person is not required </a:t>
            </a:r>
          </a:p>
          <a:p>
            <a:r>
              <a:rPr lang="en-US" dirty="0">
                <a:solidFill>
                  <a:srgbClr val="00B0F0"/>
                </a:solidFill>
              </a:rPr>
              <a:t>to file a tax return and doesn’t file or files only to claim a refund of paid taxes</a:t>
            </a:r>
          </a:p>
          <a:p>
            <a:pPr algn="ctr"/>
            <a:r>
              <a:rPr lang="en-US" altLang="en-US" sz="1600" dirty="0">
                <a:solidFill>
                  <a:srgbClr val="FF0000"/>
                </a:solidFill>
              </a:rPr>
              <a:t>* NEW RULING IN 2017; CAN BE APPLIED TO ANY OPEN TAX YEARS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640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/>
              <a:t>Personal Exemption Rules – Taxpayer and Spouse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One exemption for taxpayer (and one for spouse if MFJ)</a:t>
            </a:r>
          </a:p>
          <a:p>
            <a:r>
              <a:rPr lang="en-US" dirty="0"/>
              <a:t> Widow(er) can file MFJ and claim 2 personal exemptions in year of death if:</a:t>
            </a:r>
          </a:p>
          <a:p>
            <a:pPr lvl="1"/>
            <a:r>
              <a:rPr lang="en-US" dirty="0"/>
              <a:t> not remarried by 12/31</a:t>
            </a:r>
          </a:p>
          <a:p>
            <a:pPr lvl="1"/>
            <a:r>
              <a:rPr lang="en-US" dirty="0"/>
              <a:t> not divorced or legally separated on date of death</a:t>
            </a:r>
          </a:p>
          <a:p>
            <a:r>
              <a:rPr lang="en-US" dirty="0"/>
              <a:t> Taxpayer filing MFS can claim spouse (“non-working spouse”) if:</a:t>
            </a:r>
          </a:p>
          <a:p>
            <a:pPr lvl="1"/>
            <a:r>
              <a:rPr lang="en-US" dirty="0"/>
              <a:t> spouse has no gross income</a:t>
            </a:r>
          </a:p>
          <a:p>
            <a:pPr lvl="1"/>
            <a:r>
              <a:rPr lang="en-US" dirty="0"/>
              <a:t> spouse not filing a return</a:t>
            </a:r>
          </a:p>
          <a:p>
            <a:pPr lvl="1"/>
            <a:r>
              <a:rPr lang="en-US" dirty="0"/>
              <a:t> spouse not the dependent of another taxpayer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122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NJ Exemption:</a:t>
            </a:r>
            <a:br>
              <a:rPr lang="en-US" altLang="en-US" dirty="0"/>
            </a:br>
            <a:r>
              <a:rPr lang="en-US" altLang="en-US" dirty="0"/>
              <a:t>Domestic Partner</a:t>
            </a:r>
            <a:endParaRPr lang="en-US" altLang="en-US" sz="2400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609600" y="1523999"/>
            <a:ext cx="8229600" cy="483585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 Not recognized on Federal 1040</a:t>
            </a:r>
          </a:p>
          <a:p>
            <a:r>
              <a:rPr lang="en-US" altLang="en-US" sz="3000" dirty="0"/>
              <a:t> Additional NJ exemption ($1,000) for dependent Domestic Partner that does not file own return</a:t>
            </a:r>
          </a:p>
          <a:p>
            <a:pPr lvl="1"/>
            <a:r>
              <a:rPr lang="en-US" altLang="en-US" sz="2600" dirty="0"/>
              <a:t> Domestic Partner is different than Civil Union Partner filing status</a:t>
            </a:r>
          </a:p>
          <a:p>
            <a:pPr lvl="1"/>
            <a:r>
              <a:rPr lang="en-US" altLang="en-US" sz="2600" dirty="0"/>
              <a:t> Domestic Partner status requires affidavit and then registration</a:t>
            </a:r>
          </a:p>
          <a:p>
            <a:pPr lvl="1"/>
            <a:r>
              <a:rPr lang="en-US" altLang="en-US" sz="2600" dirty="0"/>
              <a:t> Same-sex and opposite-sex couples</a:t>
            </a:r>
          </a:p>
          <a:p>
            <a:pPr lvl="1"/>
            <a:r>
              <a:rPr lang="en-US" altLang="en-US" sz="2600" dirty="0"/>
              <a:t> Grants couples basic rights</a:t>
            </a:r>
          </a:p>
          <a:p>
            <a:pPr lvl="2"/>
            <a:r>
              <a:rPr lang="en-US" altLang="en-US" dirty="0"/>
              <a:t> i.e. - the right to make health care decisions and to receive tax exemptions</a:t>
            </a:r>
          </a:p>
          <a:p>
            <a:pPr lvl="1"/>
            <a:r>
              <a:rPr lang="en-US" altLang="en-US" sz="2600" dirty="0"/>
              <a:t> At least age 62 (after 2/2007).  Younger couples if Domestic Partnership formed before revised law 2/2007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056806" y="58579"/>
            <a:ext cx="171232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Page 3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4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TS - Domestic Partner</a:t>
            </a:r>
            <a:br>
              <a:rPr lang="en-US" altLang="en-US" sz="2800" dirty="0"/>
            </a:br>
            <a:r>
              <a:rPr lang="en-US" sz="2200" dirty="0">
                <a:solidFill>
                  <a:srgbClr val="0070C0"/>
                </a:solidFill>
              </a:rPr>
              <a:t>State section \ Edit \ Enter Myself \ NJ State Return \ Congratulations (enter YES) \ Basic Information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346372" y="4687388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0042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892" y="1594485"/>
            <a:ext cx="8108496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488049"/>
            <a:ext cx="7661564" cy="29961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17700" y="4191000"/>
            <a:ext cx="54296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Question only appears if filing status is Single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515100" y="4710946"/>
            <a:ext cx="832292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13" name="Picture 12" descr="NJ TaxSlayer" title="NJ TaxSlayer">
            <a:extLst>
              <a:ext uri="{FF2B5EF4-FFF2-40B4-BE49-F238E27FC236}">
                <a16:creationId xmlns:a16="http://schemas.microsoft.com/office/drawing/2014/main" id="{05CC9D77-8550-46AB-A4C7-532510D7F37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018769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540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NJ 1040 Page 2 - Domestic Partner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678783" y="3929742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729445" y="5140233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729446" y="3938451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690256"/>
            <a:ext cx="8019627" cy="44453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89714" y="3120571"/>
            <a:ext cx="383951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1 regular exemption for taxpayer;</a:t>
            </a:r>
          </a:p>
          <a:p>
            <a:r>
              <a:rPr lang="en-US" b="1" dirty="0"/>
              <a:t>1 for domestic partner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3616036" y="4128951"/>
            <a:ext cx="498764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2783744" y="5330733"/>
            <a:ext cx="1234074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82692" y="4120242"/>
            <a:ext cx="498764" cy="4844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16" name="Straight Arrow Connector 15"/>
          <p:cNvCxnSpPr>
            <a:endCxn id="14" idx="7"/>
          </p:cNvCxnSpPr>
          <p:nvPr/>
        </p:nvCxnSpPr>
        <p:spPr bwMode="auto">
          <a:xfrm flipH="1">
            <a:off x="3837092" y="3766902"/>
            <a:ext cx="1604677" cy="16347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2" idx="2"/>
            <a:endCxn id="15" idx="1"/>
          </p:cNvCxnSpPr>
          <p:nvPr/>
        </p:nvCxnSpPr>
        <p:spPr bwMode="auto">
          <a:xfrm>
            <a:off x="6709471" y="3766902"/>
            <a:ext cx="746263" cy="4242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endCxn id="13" idx="7"/>
          </p:cNvCxnSpPr>
          <p:nvPr/>
        </p:nvCxnSpPr>
        <p:spPr bwMode="auto">
          <a:xfrm flipH="1">
            <a:off x="4041758" y="3766902"/>
            <a:ext cx="1056715" cy="43300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9" name="Picture 1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18769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959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2101932" y="3407229"/>
            <a:ext cx="2280064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TS - No Extra Exemption For 65 or Over but Addition to Standard Deduction-Federal 1040</a:t>
            </a:r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8200"/>
            <a:ext cx="612648" cy="1633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85112" y="2683824"/>
            <a:ext cx="455765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TS automatically adds extra to standard</a:t>
            </a:r>
          </a:p>
          <a:p>
            <a:r>
              <a:rPr lang="en-US" b="1" dirty="0"/>
              <a:t> deduction if 65 or older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662545"/>
            <a:ext cx="8077200" cy="397625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 flipH="1">
            <a:off x="2618509" y="3851564"/>
            <a:ext cx="762000" cy="31853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380509" y="3546764"/>
            <a:ext cx="301039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Extra standard deduction</a:t>
            </a:r>
          </a:p>
          <a:p>
            <a:r>
              <a:rPr lang="en-US" b="1" dirty="0"/>
              <a:t>if 65 or over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230582" y="4093029"/>
            <a:ext cx="457200" cy="66097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923126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5105400" y="48768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03358" cy="11430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TS - Extra Personal Exemption For 65 or Over - NJ 1040</a:t>
            </a:r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97507"/>
            <a:ext cx="612648" cy="163373"/>
          </a:xfrm>
          <a:prstGeom prst="rect">
            <a:avLst/>
          </a:prstGeom>
        </p:spPr>
      </p:pic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853046" y="5188528"/>
            <a:ext cx="127956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564582" y="4144487"/>
            <a:ext cx="510640" cy="30875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7489372" y="3614058"/>
            <a:ext cx="174171" cy="5225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2647" y="1620982"/>
            <a:ext cx="7935607" cy="45166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57486" y="2960914"/>
            <a:ext cx="410881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NJ grants extra personal exemption</a:t>
            </a:r>
          </a:p>
          <a:p>
            <a:r>
              <a:rPr lang="en-US" b="1" dirty="0"/>
              <a:t>if 65 or older </a:t>
            </a:r>
          </a:p>
        </p:txBody>
      </p:sp>
      <p:pic>
        <p:nvPicPr>
          <p:cNvPr id="15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15443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7342909" y="4317555"/>
            <a:ext cx="484909" cy="23267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494598" y="5443929"/>
            <a:ext cx="3638015" cy="4649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3865418" y="3614058"/>
            <a:ext cx="1122219" cy="19277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342909" y="3607245"/>
            <a:ext cx="146463" cy="71031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614480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13</TotalTime>
  <Words>2152</Words>
  <Application>Microsoft Office PowerPoint</Application>
  <PresentationFormat>On-screen Show (4:3)</PresentationFormat>
  <Paragraphs>349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ＭＳ Ｐゴシック</vt:lpstr>
      <vt:lpstr>Arial</vt:lpstr>
      <vt:lpstr>Calibri</vt:lpstr>
      <vt:lpstr>Verdana</vt:lpstr>
      <vt:lpstr>Wingdings</vt:lpstr>
      <vt:lpstr>NJ Template 06</vt:lpstr>
      <vt:lpstr>Personal Exemptions</vt:lpstr>
      <vt:lpstr>Exemption</vt:lpstr>
      <vt:lpstr>Summary of Personal Exemptions Types</vt:lpstr>
      <vt:lpstr>Personal Exemption Rules – Taxpayer and Spouse</vt:lpstr>
      <vt:lpstr>NJ Exemption: Domestic Partner</vt:lpstr>
      <vt:lpstr>TS - Domestic Partner State section \ Edit \ Enter Myself \ NJ State Return \ Congratulations (enter YES) \ Basic Information</vt:lpstr>
      <vt:lpstr>TS - NJ 1040 Page 2 - Domestic Partner</vt:lpstr>
      <vt:lpstr>TS - No Extra Exemption For 65 or Over but Addition to Standard Deduction-Federal 1040</vt:lpstr>
      <vt:lpstr>TS - Extra Personal Exemption For 65 or Over - NJ 1040</vt:lpstr>
      <vt:lpstr>Who is Considered Blind for Federal and State Tax Purposes?</vt:lpstr>
      <vt:lpstr>TS - Identification of Blind  Basic Information section \ Personal Information</vt:lpstr>
      <vt:lpstr>TS - Extra Standard Deduction for Blind Only, Not Disabled  – Federal 1040</vt:lpstr>
      <vt:lpstr>TS - Extra Exemption for Blind – NJ 1040</vt:lpstr>
      <vt:lpstr>Who is Considered Disabled for Federal Tax Purposes?</vt:lpstr>
      <vt:lpstr>Who is Considered Disabled for  NJ Tax Purposes?</vt:lpstr>
      <vt:lpstr>Who is Considered Disabled for  NJ Tax Purposes?</vt:lpstr>
      <vt:lpstr>TS - Extra Exemption for Disabled – NJ 1040</vt:lpstr>
      <vt:lpstr>TS - Extra Exemption for Disabled – NJ 1040</vt:lpstr>
      <vt:lpstr>Federal/State Differences:  Exemptions for Minors Who Can Be Claimed on Parent’s Return</vt:lpstr>
      <vt:lpstr>TS - Minor Claimed on Parent’s Return  Basic section \ Personal Information (on Minor’s Return)</vt:lpstr>
      <vt:lpstr>TS - Minor Claimed on Parent’s Return – Minor’s Federal 1040</vt:lpstr>
      <vt:lpstr>TS - Minor Claimed on Parent’s Return – Minor’s NJ 1040</vt:lpstr>
      <vt:lpstr>NJ Veteran Exemption</vt:lpstr>
      <vt:lpstr>Filing a Return for a Deceased Taxpayer</vt:lpstr>
      <vt:lpstr>Filing a Return for a  Deceased Taxpayer</vt:lpstr>
      <vt:lpstr>Filing a Return for a  Deceased Taxpayer</vt:lpstr>
      <vt:lpstr>TS - Printed 1040 Return Of Deceased Taxpayer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7</cp:revision>
  <dcterms:created xsi:type="dcterms:W3CDTF">2017-12-08T09:50:38Z</dcterms:created>
  <dcterms:modified xsi:type="dcterms:W3CDTF">2017-12-09T14:05:38Z</dcterms:modified>
</cp:coreProperties>
</file>